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3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4666"/>
  </p:normalViewPr>
  <p:slideViewPr>
    <p:cSldViewPr snapToGrid="0" snapToObjects="1">
      <p:cViewPr varScale="1">
        <p:scale>
          <a:sx n="128" d="100"/>
          <a:sy n="128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7711A-4A73-C040-A61C-17BCC74FC304}" type="datetimeFigureOut">
              <a:rPr lang="en-US" smtClean="0"/>
              <a:t>12/7/20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EDBF1-AE01-1F43-827A-65EE1CBC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8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329475-4E78-F549-A86A-3BABC0D80A74}" type="slidenum">
              <a:rPr lang="en-US" altLang="en-US" sz="130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466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3E914FA-707F-E144-8ACF-676531CB1B69}" type="slidenum">
              <a:rPr lang="en-US" altLang="en-US" sz="130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135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E54678-D5C4-2B47-B7B5-0A7C33866C86}" type="slidenum">
              <a:rPr lang="en-US" altLang="en-US" sz="130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4904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85985F-27AA-DA49-B3E8-2BA242B3A890}" type="slidenum">
              <a:rPr lang="en-US" altLang="en-US" sz="130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580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568DF9-DD50-234A-A347-BCB52FC8241F}" type="slidenum">
              <a:rPr lang="en-US" altLang="en-US" sz="130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09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BC3C-AF29-9C44-BB68-7BFDD70807B0}" type="datetime1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775F-A2D6-904A-8119-31624CBD9958}" type="datetime1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9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242F-C10C-C642-8349-9EB58FC03A71}" type="datetime1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7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BFE0C-FBD9-6B4A-A8CB-518795A1AF4F}" type="datetime1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7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339FB-A7E0-8745-86DD-A79CFA5772D5}" type="datetime1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4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BAE8-5707-FE46-99EE-82AC44C2CE75}" type="datetime1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D3B2-AC63-884E-AA87-AA7C09217C5D}" type="datetime1">
              <a:rPr lang="en-US" smtClean="0"/>
              <a:t>12/7/20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44400-1FEC-4148-A204-7531F29331CB}" type="datetime1">
              <a:rPr lang="en-US" smtClean="0"/>
              <a:t>12/7/20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1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FD8D3-F7AC-FB4F-8C6E-4466A3CC4447}" type="datetime1">
              <a:rPr lang="en-US" smtClean="0"/>
              <a:t>12/7/20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6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F2CA4-767A-2244-AA97-8978D281DF27}" type="datetime1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91B-FF66-A042-995D-34B878768606}" type="datetime1">
              <a:rPr lang="en-US" smtClean="0"/>
              <a:t>12/7/20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9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E739-9531-B543-9F87-5DBE25D195DE}" type="datetime1">
              <a:rPr lang="en-US" smtClean="0"/>
              <a:t>12/7/20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82530-124F-9B4A-9C6F-AA425787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5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CS246: Web Crawling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Junghoo “John” Cho</a:t>
            </a:r>
          </a:p>
          <a:p>
            <a:r>
              <a:rPr lang="en-US" dirty="0"/>
              <a:t>UCLA</a:t>
            </a:r>
          </a:p>
        </p:txBody>
      </p:sp>
    </p:spTree>
    <p:extLst>
      <p:ext uri="{BB962C8B-B14F-4D97-AF65-F5344CB8AC3E}">
        <p14:creationId xmlns:p14="http://schemas.microsoft.com/office/powerpoint/2010/main" val="37521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 Crawler?</a:t>
            </a: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1774826" y="2552700"/>
            <a:ext cx="2581275" cy="1841500"/>
          </a:xfrm>
          <a:custGeom>
            <a:avLst/>
            <a:gdLst>
              <a:gd name="T0" fmla="*/ 2147483647 w 1626"/>
              <a:gd name="T1" fmla="*/ 2147483647 h 1160"/>
              <a:gd name="T2" fmla="*/ 2147483647 w 1626"/>
              <a:gd name="T3" fmla="*/ 2147483647 h 1160"/>
              <a:gd name="T4" fmla="*/ 2147483647 w 1626"/>
              <a:gd name="T5" fmla="*/ 2147483647 h 1160"/>
              <a:gd name="T6" fmla="*/ 2147483647 w 1626"/>
              <a:gd name="T7" fmla="*/ 2147483647 h 1160"/>
              <a:gd name="T8" fmla="*/ 2147483647 w 1626"/>
              <a:gd name="T9" fmla="*/ 2147483647 h 1160"/>
              <a:gd name="T10" fmla="*/ 2147483647 w 1626"/>
              <a:gd name="T11" fmla="*/ 2147483647 h 1160"/>
              <a:gd name="T12" fmla="*/ 2147483647 w 1626"/>
              <a:gd name="T13" fmla="*/ 2147483647 h 1160"/>
              <a:gd name="T14" fmla="*/ 2147483647 w 1626"/>
              <a:gd name="T15" fmla="*/ 2147483647 h 1160"/>
              <a:gd name="T16" fmla="*/ 2147483647 w 1626"/>
              <a:gd name="T17" fmla="*/ 0 h 1160"/>
              <a:gd name="T18" fmla="*/ 2147483647 w 1626"/>
              <a:gd name="T19" fmla="*/ 2147483647 h 1160"/>
              <a:gd name="T20" fmla="*/ 2147483647 w 1626"/>
              <a:gd name="T21" fmla="*/ 2147483647 h 1160"/>
              <a:gd name="T22" fmla="*/ 2147483647 w 1626"/>
              <a:gd name="T23" fmla="*/ 2147483647 h 1160"/>
              <a:gd name="T24" fmla="*/ 2147483647 w 1626"/>
              <a:gd name="T25" fmla="*/ 2147483647 h 1160"/>
              <a:gd name="T26" fmla="*/ 2147483647 w 1626"/>
              <a:gd name="T27" fmla="*/ 2147483647 h 1160"/>
              <a:gd name="T28" fmla="*/ 2147483647 w 1626"/>
              <a:gd name="T29" fmla="*/ 2147483647 h 1160"/>
              <a:gd name="T30" fmla="*/ 2147483647 w 1626"/>
              <a:gd name="T31" fmla="*/ 2147483647 h 1160"/>
              <a:gd name="T32" fmla="*/ 2147483647 w 1626"/>
              <a:gd name="T33" fmla="*/ 2147483647 h 1160"/>
              <a:gd name="T34" fmla="*/ 2147483647 w 1626"/>
              <a:gd name="T35" fmla="*/ 2147483647 h 1160"/>
              <a:gd name="T36" fmla="*/ 2147483647 w 1626"/>
              <a:gd name="T37" fmla="*/ 2147483647 h 1160"/>
              <a:gd name="T38" fmla="*/ 2147483647 w 1626"/>
              <a:gd name="T39" fmla="*/ 2147483647 h 1160"/>
              <a:gd name="T40" fmla="*/ 2147483647 w 1626"/>
              <a:gd name="T41" fmla="*/ 2147483647 h 1160"/>
              <a:gd name="T42" fmla="*/ 2147483647 w 1626"/>
              <a:gd name="T43" fmla="*/ 2147483647 h 1160"/>
              <a:gd name="T44" fmla="*/ 2147483647 w 1626"/>
              <a:gd name="T45" fmla="*/ 2147483647 h 1160"/>
              <a:gd name="T46" fmla="*/ 2147483647 w 1626"/>
              <a:gd name="T47" fmla="*/ 2147483647 h 1160"/>
              <a:gd name="T48" fmla="*/ 2147483647 w 1626"/>
              <a:gd name="T49" fmla="*/ 2147483647 h 1160"/>
              <a:gd name="T50" fmla="*/ 2147483647 w 1626"/>
              <a:gd name="T51" fmla="*/ 2147483647 h 1160"/>
              <a:gd name="T52" fmla="*/ 2147483647 w 1626"/>
              <a:gd name="T53" fmla="*/ 2147483647 h 1160"/>
              <a:gd name="T54" fmla="*/ 2147483647 w 1626"/>
              <a:gd name="T55" fmla="*/ 2147483647 h 1160"/>
              <a:gd name="T56" fmla="*/ 2147483647 w 1626"/>
              <a:gd name="T57" fmla="*/ 2147483647 h 1160"/>
              <a:gd name="T58" fmla="*/ 2147483647 w 1626"/>
              <a:gd name="T59" fmla="*/ 2147483647 h 1160"/>
              <a:gd name="T60" fmla="*/ 2147483647 w 1626"/>
              <a:gd name="T61" fmla="*/ 2147483647 h 1160"/>
              <a:gd name="T62" fmla="*/ 2147483647 w 1626"/>
              <a:gd name="T63" fmla="*/ 2147483647 h 1160"/>
              <a:gd name="T64" fmla="*/ 2147483647 w 1626"/>
              <a:gd name="T65" fmla="*/ 2147483647 h 1160"/>
              <a:gd name="T66" fmla="*/ 2147483647 w 1626"/>
              <a:gd name="T67" fmla="*/ 2147483647 h 1160"/>
              <a:gd name="T68" fmla="*/ 2147483647 w 1626"/>
              <a:gd name="T69" fmla="*/ 2147483647 h 1160"/>
              <a:gd name="T70" fmla="*/ 2147483647 w 1626"/>
              <a:gd name="T71" fmla="*/ 2147483647 h 116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626"/>
              <a:gd name="T109" fmla="*/ 0 h 1160"/>
              <a:gd name="T110" fmla="*/ 1626 w 1626"/>
              <a:gd name="T111" fmla="*/ 1160 h 116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626" h="1160">
                <a:moveTo>
                  <a:pt x="418" y="256"/>
                </a:moveTo>
                <a:cubicBezTo>
                  <a:pt x="452" y="170"/>
                  <a:pt x="466" y="140"/>
                  <a:pt x="554" y="96"/>
                </a:cubicBezTo>
                <a:cubicBezTo>
                  <a:pt x="575" y="101"/>
                  <a:pt x="597" y="107"/>
                  <a:pt x="618" y="112"/>
                </a:cubicBezTo>
                <a:cubicBezTo>
                  <a:pt x="629" y="115"/>
                  <a:pt x="650" y="120"/>
                  <a:pt x="650" y="120"/>
                </a:cubicBezTo>
                <a:cubicBezTo>
                  <a:pt x="700" y="153"/>
                  <a:pt x="753" y="162"/>
                  <a:pt x="810" y="176"/>
                </a:cubicBezTo>
                <a:cubicBezTo>
                  <a:pt x="853" y="171"/>
                  <a:pt x="896" y="170"/>
                  <a:pt x="938" y="160"/>
                </a:cubicBezTo>
                <a:cubicBezTo>
                  <a:pt x="981" y="150"/>
                  <a:pt x="1056" y="84"/>
                  <a:pt x="1098" y="56"/>
                </a:cubicBezTo>
                <a:cubicBezTo>
                  <a:pt x="1117" y="43"/>
                  <a:pt x="1192" y="23"/>
                  <a:pt x="1218" y="16"/>
                </a:cubicBezTo>
                <a:cubicBezTo>
                  <a:pt x="1239" y="10"/>
                  <a:pt x="1282" y="0"/>
                  <a:pt x="1282" y="0"/>
                </a:cubicBezTo>
                <a:cubicBezTo>
                  <a:pt x="1333" y="8"/>
                  <a:pt x="1387" y="3"/>
                  <a:pt x="1434" y="24"/>
                </a:cubicBezTo>
                <a:cubicBezTo>
                  <a:pt x="1468" y="39"/>
                  <a:pt x="1479" y="90"/>
                  <a:pt x="1498" y="120"/>
                </a:cubicBezTo>
                <a:cubicBezTo>
                  <a:pt x="1505" y="131"/>
                  <a:pt x="1515" y="140"/>
                  <a:pt x="1522" y="152"/>
                </a:cubicBezTo>
                <a:cubicBezTo>
                  <a:pt x="1537" y="178"/>
                  <a:pt x="1549" y="205"/>
                  <a:pt x="1562" y="232"/>
                </a:cubicBezTo>
                <a:cubicBezTo>
                  <a:pt x="1595" y="298"/>
                  <a:pt x="1598" y="379"/>
                  <a:pt x="1626" y="448"/>
                </a:cubicBezTo>
                <a:cubicBezTo>
                  <a:pt x="1621" y="488"/>
                  <a:pt x="1621" y="529"/>
                  <a:pt x="1610" y="568"/>
                </a:cubicBezTo>
                <a:cubicBezTo>
                  <a:pt x="1607" y="577"/>
                  <a:pt x="1593" y="578"/>
                  <a:pt x="1586" y="584"/>
                </a:cubicBezTo>
                <a:cubicBezTo>
                  <a:pt x="1552" y="615"/>
                  <a:pt x="1527" y="646"/>
                  <a:pt x="1490" y="672"/>
                </a:cubicBezTo>
                <a:cubicBezTo>
                  <a:pt x="1441" y="707"/>
                  <a:pt x="1395" y="748"/>
                  <a:pt x="1346" y="784"/>
                </a:cubicBezTo>
                <a:cubicBezTo>
                  <a:pt x="1298" y="820"/>
                  <a:pt x="1235" y="835"/>
                  <a:pt x="1186" y="872"/>
                </a:cubicBezTo>
                <a:cubicBezTo>
                  <a:pt x="1136" y="910"/>
                  <a:pt x="1100" y="955"/>
                  <a:pt x="1058" y="1000"/>
                </a:cubicBezTo>
                <a:cubicBezTo>
                  <a:pt x="1040" y="1019"/>
                  <a:pt x="1017" y="1034"/>
                  <a:pt x="1002" y="1056"/>
                </a:cubicBezTo>
                <a:cubicBezTo>
                  <a:pt x="997" y="1064"/>
                  <a:pt x="994" y="1075"/>
                  <a:pt x="986" y="1080"/>
                </a:cubicBezTo>
                <a:cubicBezTo>
                  <a:pt x="972" y="1089"/>
                  <a:pt x="954" y="1091"/>
                  <a:pt x="938" y="1096"/>
                </a:cubicBezTo>
                <a:cubicBezTo>
                  <a:pt x="929" y="1099"/>
                  <a:pt x="923" y="1108"/>
                  <a:pt x="914" y="1112"/>
                </a:cubicBezTo>
                <a:cubicBezTo>
                  <a:pt x="859" y="1137"/>
                  <a:pt x="819" y="1149"/>
                  <a:pt x="762" y="1160"/>
                </a:cubicBezTo>
                <a:cubicBezTo>
                  <a:pt x="685" y="1157"/>
                  <a:pt x="607" y="1159"/>
                  <a:pt x="530" y="1152"/>
                </a:cubicBezTo>
                <a:cubicBezTo>
                  <a:pt x="516" y="1151"/>
                  <a:pt x="504" y="1140"/>
                  <a:pt x="490" y="1136"/>
                </a:cubicBezTo>
                <a:cubicBezTo>
                  <a:pt x="469" y="1130"/>
                  <a:pt x="426" y="1120"/>
                  <a:pt x="426" y="1120"/>
                </a:cubicBezTo>
                <a:cubicBezTo>
                  <a:pt x="366" y="1080"/>
                  <a:pt x="264" y="1079"/>
                  <a:pt x="194" y="1072"/>
                </a:cubicBezTo>
                <a:cubicBezTo>
                  <a:pt x="173" y="1010"/>
                  <a:pt x="140" y="952"/>
                  <a:pt x="106" y="896"/>
                </a:cubicBezTo>
                <a:cubicBezTo>
                  <a:pt x="92" y="839"/>
                  <a:pt x="87" y="808"/>
                  <a:pt x="58" y="760"/>
                </a:cubicBezTo>
                <a:cubicBezTo>
                  <a:pt x="55" y="747"/>
                  <a:pt x="53" y="733"/>
                  <a:pt x="50" y="720"/>
                </a:cubicBezTo>
                <a:cubicBezTo>
                  <a:pt x="45" y="699"/>
                  <a:pt x="34" y="656"/>
                  <a:pt x="34" y="656"/>
                </a:cubicBezTo>
                <a:cubicBezTo>
                  <a:pt x="27" y="544"/>
                  <a:pt x="0" y="372"/>
                  <a:pt x="114" y="296"/>
                </a:cubicBezTo>
                <a:cubicBezTo>
                  <a:pt x="131" y="285"/>
                  <a:pt x="199" y="280"/>
                  <a:pt x="202" y="280"/>
                </a:cubicBezTo>
                <a:cubicBezTo>
                  <a:pt x="219" y="281"/>
                  <a:pt x="523" y="326"/>
                  <a:pt x="418" y="256"/>
                </a:cubicBezTo>
                <a:close/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689225" y="3317875"/>
            <a:ext cx="5851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5050"/>
                </a:solidFill>
                <a:latin typeface="Calibri" charset="0"/>
              </a:rPr>
              <a:t>web</a:t>
            </a:r>
            <a:endParaRPr lang="en-US" altLang="en-US" sz="1800">
              <a:latin typeface="Calibri" charset="0"/>
            </a:endParaRPr>
          </a:p>
        </p:txBody>
      </p:sp>
      <p:grpSp>
        <p:nvGrpSpPr>
          <p:cNvPr id="4101" name="Group 18"/>
          <p:cNvGrpSpPr>
            <a:grpSpLocks/>
          </p:cNvGrpSpPr>
          <p:nvPr/>
        </p:nvGrpSpPr>
        <p:grpSpPr bwMode="auto">
          <a:xfrm>
            <a:off x="7988300" y="1295400"/>
            <a:ext cx="711200" cy="609600"/>
            <a:chOff x="2800" y="1424"/>
            <a:chExt cx="448" cy="384"/>
          </a:xfrm>
        </p:grpSpPr>
        <p:sp>
          <p:nvSpPr>
            <p:cNvPr id="4134" name="Rectangle 5"/>
            <p:cNvSpPr>
              <a:spLocks noChangeArrowheads="1"/>
            </p:cNvSpPr>
            <p:nvPr/>
          </p:nvSpPr>
          <p:spPr bwMode="auto">
            <a:xfrm>
              <a:off x="2800" y="1424"/>
              <a:ext cx="448" cy="38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Calibri" charset="0"/>
              </a:endParaRPr>
            </a:p>
          </p:txBody>
        </p:sp>
        <p:sp>
          <p:nvSpPr>
            <p:cNvPr id="4135" name="Line 6"/>
            <p:cNvSpPr>
              <a:spLocks noChangeShapeType="1"/>
            </p:cNvSpPr>
            <p:nvPr/>
          </p:nvSpPr>
          <p:spPr bwMode="auto">
            <a:xfrm>
              <a:off x="2804" y="1544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Line 7"/>
            <p:cNvSpPr>
              <a:spLocks noChangeShapeType="1"/>
            </p:cNvSpPr>
            <p:nvPr/>
          </p:nvSpPr>
          <p:spPr bwMode="auto">
            <a:xfrm>
              <a:off x="2804" y="1672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2" name="Group 17"/>
          <p:cNvGrpSpPr>
            <a:grpSpLocks/>
          </p:cNvGrpSpPr>
          <p:nvPr/>
        </p:nvGrpSpPr>
        <p:grpSpPr bwMode="auto">
          <a:xfrm>
            <a:off x="8001000" y="2197100"/>
            <a:ext cx="711200" cy="1206500"/>
            <a:chOff x="3512" y="2296"/>
            <a:chExt cx="448" cy="760"/>
          </a:xfrm>
        </p:grpSpPr>
        <p:sp>
          <p:nvSpPr>
            <p:cNvPr id="4128" name="Rectangle 11"/>
            <p:cNvSpPr>
              <a:spLocks noChangeArrowheads="1"/>
            </p:cNvSpPr>
            <p:nvPr/>
          </p:nvSpPr>
          <p:spPr bwMode="auto">
            <a:xfrm>
              <a:off x="3512" y="2296"/>
              <a:ext cx="448" cy="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Calibri" charset="0"/>
              </a:endParaRPr>
            </a:p>
          </p:txBody>
        </p:sp>
        <p:sp>
          <p:nvSpPr>
            <p:cNvPr id="4129" name="Line 12"/>
            <p:cNvSpPr>
              <a:spLocks noChangeShapeType="1"/>
            </p:cNvSpPr>
            <p:nvPr/>
          </p:nvSpPr>
          <p:spPr bwMode="auto">
            <a:xfrm>
              <a:off x="3516" y="2416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13"/>
            <p:cNvSpPr>
              <a:spLocks noChangeShapeType="1"/>
            </p:cNvSpPr>
            <p:nvPr/>
          </p:nvSpPr>
          <p:spPr bwMode="auto">
            <a:xfrm>
              <a:off x="3516" y="2544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Line 14"/>
            <p:cNvSpPr>
              <a:spLocks noChangeShapeType="1"/>
            </p:cNvSpPr>
            <p:nvPr/>
          </p:nvSpPr>
          <p:spPr bwMode="auto">
            <a:xfrm>
              <a:off x="3516" y="2672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15"/>
            <p:cNvSpPr>
              <a:spLocks noChangeShapeType="1"/>
            </p:cNvSpPr>
            <p:nvPr/>
          </p:nvSpPr>
          <p:spPr bwMode="auto">
            <a:xfrm>
              <a:off x="3516" y="2800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16"/>
            <p:cNvSpPr>
              <a:spLocks noChangeShapeType="1"/>
            </p:cNvSpPr>
            <p:nvPr/>
          </p:nvSpPr>
          <p:spPr bwMode="auto">
            <a:xfrm>
              <a:off x="3516" y="2928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3" name="Group 19"/>
          <p:cNvGrpSpPr>
            <a:grpSpLocks/>
          </p:cNvGrpSpPr>
          <p:nvPr/>
        </p:nvGrpSpPr>
        <p:grpSpPr bwMode="auto">
          <a:xfrm>
            <a:off x="8001000" y="3657600"/>
            <a:ext cx="711200" cy="1206500"/>
            <a:chOff x="3512" y="2296"/>
            <a:chExt cx="448" cy="760"/>
          </a:xfrm>
        </p:grpSpPr>
        <p:sp>
          <p:nvSpPr>
            <p:cNvPr id="4122" name="Rectangle 20"/>
            <p:cNvSpPr>
              <a:spLocks noChangeArrowheads="1"/>
            </p:cNvSpPr>
            <p:nvPr/>
          </p:nvSpPr>
          <p:spPr bwMode="auto">
            <a:xfrm>
              <a:off x="3512" y="2296"/>
              <a:ext cx="448" cy="7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latin typeface="Calibri" charset="0"/>
              </a:endParaRPr>
            </a:p>
          </p:txBody>
        </p:sp>
        <p:sp>
          <p:nvSpPr>
            <p:cNvPr id="4123" name="Line 21"/>
            <p:cNvSpPr>
              <a:spLocks noChangeShapeType="1"/>
            </p:cNvSpPr>
            <p:nvPr/>
          </p:nvSpPr>
          <p:spPr bwMode="auto">
            <a:xfrm>
              <a:off x="3516" y="2416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Line 22"/>
            <p:cNvSpPr>
              <a:spLocks noChangeShapeType="1"/>
            </p:cNvSpPr>
            <p:nvPr/>
          </p:nvSpPr>
          <p:spPr bwMode="auto">
            <a:xfrm>
              <a:off x="3516" y="2544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Line 23"/>
            <p:cNvSpPr>
              <a:spLocks noChangeShapeType="1"/>
            </p:cNvSpPr>
            <p:nvPr/>
          </p:nvSpPr>
          <p:spPr bwMode="auto">
            <a:xfrm>
              <a:off x="3516" y="2672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24"/>
            <p:cNvSpPr>
              <a:spLocks noChangeShapeType="1"/>
            </p:cNvSpPr>
            <p:nvPr/>
          </p:nvSpPr>
          <p:spPr bwMode="auto">
            <a:xfrm>
              <a:off x="3516" y="2800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25"/>
            <p:cNvSpPr>
              <a:spLocks noChangeShapeType="1"/>
            </p:cNvSpPr>
            <p:nvPr/>
          </p:nvSpPr>
          <p:spPr bwMode="auto">
            <a:xfrm>
              <a:off x="3516" y="2928"/>
              <a:ext cx="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Text Box 26"/>
          <p:cNvSpPr txBox="1">
            <a:spLocks noChangeArrowheads="1"/>
          </p:cNvSpPr>
          <p:nvPr/>
        </p:nvSpPr>
        <p:spPr bwMode="auto">
          <a:xfrm>
            <a:off x="5821363" y="1704975"/>
            <a:ext cx="489236" cy="36933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init</a:t>
            </a:r>
          </a:p>
        </p:txBody>
      </p:sp>
      <p:sp>
        <p:nvSpPr>
          <p:cNvPr id="4105" name="Text Box 27"/>
          <p:cNvSpPr txBox="1">
            <a:spLocks noChangeArrowheads="1"/>
          </p:cNvSpPr>
          <p:nvPr/>
        </p:nvSpPr>
        <p:spPr bwMode="auto">
          <a:xfrm>
            <a:off x="5330825" y="2711450"/>
            <a:ext cx="1254254" cy="36933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get next url</a:t>
            </a:r>
          </a:p>
        </p:txBody>
      </p:sp>
      <p:sp>
        <p:nvSpPr>
          <p:cNvPr id="4106" name="Text Box 28"/>
          <p:cNvSpPr txBox="1">
            <a:spLocks noChangeArrowheads="1"/>
          </p:cNvSpPr>
          <p:nvPr/>
        </p:nvSpPr>
        <p:spPr bwMode="auto">
          <a:xfrm>
            <a:off x="5511800" y="3719513"/>
            <a:ext cx="990912" cy="36933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get page</a:t>
            </a:r>
          </a:p>
        </p:txBody>
      </p:sp>
      <p:sp>
        <p:nvSpPr>
          <p:cNvPr id="4107" name="Text Box 29"/>
          <p:cNvSpPr txBox="1">
            <a:spLocks noChangeArrowheads="1"/>
          </p:cNvSpPr>
          <p:nvPr/>
        </p:nvSpPr>
        <p:spPr bwMode="auto">
          <a:xfrm>
            <a:off x="5343525" y="4727575"/>
            <a:ext cx="1231812" cy="36933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extract urls</a:t>
            </a:r>
          </a:p>
        </p:txBody>
      </p:sp>
      <p:cxnSp>
        <p:nvCxnSpPr>
          <p:cNvPr id="4108" name="AutoShape 30"/>
          <p:cNvCxnSpPr>
            <a:cxnSpLocks noChangeShapeType="1"/>
            <a:stCxn id="4104" idx="2"/>
            <a:endCxn id="4105" idx="0"/>
          </p:cNvCxnSpPr>
          <p:nvPr/>
        </p:nvCxnSpPr>
        <p:spPr bwMode="auto">
          <a:xfrm flipH="1">
            <a:off x="5957953" y="2074308"/>
            <a:ext cx="108029" cy="63714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9" name="AutoShape 31"/>
          <p:cNvCxnSpPr>
            <a:cxnSpLocks noChangeShapeType="1"/>
            <a:stCxn id="4105" idx="2"/>
            <a:endCxn id="4106" idx="0"/>
          </p:cNvCxnSpPr>
          <p:nvPr/>
        </p:nvCxnSpPr>
        <p:spPr bwMode="auto">
          <a:xfrm>
            <a:off x="5957952" y="3080783"/>
            <a:ext cx="49304" cy="63873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0" name="AutoShape 32"/>
          <p:cNvCxnSpPr>
            <a:cxnSpLocks noChangeShapeType="1"/>
            <a:stCxn id="4106" idx="2"/>
            <a:endCxn id="4107" idx="0"/>
          </p:cNvCxnSpPr>
          <p:nvPr/>
        </p:nvCxnSpPr>
        <p:spPr bwMode="auto">
          <a:xfrm flipH="1">
            <a:off x="5959432" y="4088845"/>
            <a:ext cx="47825" cy="63873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1" name="AutoShape 33"/>
          <p:cNvCxnSpPr>
            <a:cxnSpLocks noChangeShapeType="1"/>
            <a:stCxn id="4107" idx="3"/>
            <a:endCxn id="4105" idx="3"/>
          </p:cNvCxnSpPr>
          <p:nvPr/>
        </p:nvCxnSpPr>
        <p:spPr bwMode="auto">
          <a:xfrm flipV="1">
            <a:off x="6575337" y="2896117"/>
            <a:ext cx="9742" cy="2016125"/>
          </a:xfrm>
          <a:prstGeom prst="bentConnector3">
            <a:avLst>
              <a:gd name="adj1" fmla="val 2446541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Text Box 34"/>
          <p:cNvSpPr txBox="1">
            <a:spLocks noChangeArrowheads="1"/>
          </p:cNvSpPr>
          <p:nvPr/>
        </p:nvSpPr>
        <p:spPr bwMode="auto">
          <a:xfrm>
            <a:off x="8658225" y="1409701"/>
            <a:ext cx="1093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initial urls</a:t>
            </a:r>
          </a:p>
        </p:txBody>
      </p:sp>
      <p:sp>
        <p:nvSpPr>
          <p:cNvPr id="4113" name="Text Box 35"/>
          <p:cNvSpPr txBox="1">
            <a:spLocks noChangeArrowheads="1"/>
          </p:cNvSpPr>
          <p:nvPr/>
        </p:nvSpPr>
        <p:spPr bwMode="auto">
          <a:xfrm>
            <a:off x="8734425" y="2578101"/>
            <a:ext cx="1200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to visit urls</a:t>
            </a:r>
          </a:p>
        </p:txBody>
      </p:sp>
      <p:sp>
        <p:nvSpPr>
          <p:cNvPr id="4114" name="Text Box 36"/>
          <p:cNvSpPr txBox="1">
            <a:spLocks noChangeArrowheads="1"/>
          </p:cNvSpPr>
          <p:nvPr/>
        </p:nvSpPr>
        <p:spPr bwMode="auto">
          <a:xfrm>
            <a:off x="8721726" y="4025901"/>
            <a:ext cx="1185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visited urls</a:t>
            </a:r>
          </a:p>
        </p:txBody>
      </p:sp>
      <p:sp>
        <p:nvSpPr>
          <p:cNvPr id="4115" name="AutoShape 37"/>
          <p:cNvSpPr>
            <a:spLocks noChangeArrowheads="1"/>
          </p:cNvSpPr>
          <p:nvPr/>
        </p:nvSpPr>
        <p:spPr bwMode="auto">
          <a:xfrm>
            <a:off x="7861300" y="5181600"/>
            <a:ext cx="1587500" cy="1130300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Calibri" charset="0"/>
              </a:rPr>
              <a:t>web pages</a:t>
            </a:r>
          </a:p>
        </p:txBody>
      </p:sp>
      <p:sp>
        <p:nvSpPr>
          <p:cNvPr id="4116" name="Line 38"/>
          <p:cNvSpPr>
            <a:spLocks noChangeShapeType="1"/>
          </p:cNvSpPr>
          <p:nvPr/>
        </p:nvSpPr>
        <p:spPr bwMode="auto">
          <a:xfrm flipH="1">
            <a:off x="6316949" y="1371599"/>
            <a:ext cx="1658651" cy="50375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40"/>
          <p:cNvSpPr>
            <a:spLocks noChangeShapeType="1"/>
          </p:cNvSpPr>
          <p:nvPr/>
        </p:nvSpPr>
        <p:spPr bwMode="auto">
          <a:xfrm flipH="1">
            <a:off x="6607304" y="2311399"/>
            <a:ext cx="1380996" cy="523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Line 41"/>
          <p:cNvSpPr>
            <a:spLocks noChangeShapeType="1"/>
          </p:cNvSpPr>
          <p:nvPr/>
        </p:nvSpPr>
        <p:spPr bwMode="auto">
          <a:xfrm flipH="1" flipV="1">
            <a:off x="4241800" y="3594100"/>
            <a:ext cx="12573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Line 43"/>
          <p:cNvSpPr>
            <a:spLocks noChangeShapeType="1"/>
          </p:cNvSpPr>
          <p:nvPr/>
        </p:nvSpPr>
        <p:spPr bwMode="auto">
          <a:xfrm>
            <a:off x="6502712" y="3869768"/>
            <a:ext cx="1472888" cy="24503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Line 44"/>
          <p:cNvSpPr>
            <a:spLocks noChangeShapeType="1"/>
          </p:cNvSpPr>
          <p:nvPr/>
        </p:nvSpPr>
        <p:spPr bwMode="auto">
          <a:xfrm>
            <a:off x="6528112" y="4025900"/>
            <a:ext cx="1383988" cy="1206499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Freeform 45"/>
          <p:cNvSpPr>
            <a:spLocks/>
          </p:cNvSpPr>
          <p:nvPr/>
        </p:nvSpPr>
        <p:spPr bwMode="auto">
          <a:xfrm>
            <a:off x="6575337" y="3251200"/>
            <a:ext cx="1400263" cy="1844674"/>
          </a:xfrm>
          <a:custGeom>
            <a:avLst/>
            <a:gdLst>
              <a:gd name="T0" fmla="*/ 0 w 680"/>
              <a:gd name="T1" fmla="*/ 2147483647 h 1249"/>
              <a:gd name="T2" fmla="*/ 2147483647 w 680"/>
              <a:gd name="T3" fmla="*/ 2147483647 h 1249"/>
              <a:gd name="T4" fmla="*/ 2147483647 w 680"/>
              <a:gd name="T5" fmla="*/ 2147483647 h 1249"/>
              <a:gd name="T6" fmla="*/ 2147483647 w 680"/>
              <a:gd name="T7" fmla="*/ 2147483647 h 1249"/>
              <a:gd name="T8" fmla="*/ 2147483647 w 680"/>
              <a:gd name="T9" fmla="*/ 2147483647 h 1249"/>
              <a:gd name="T10" fmla="*/ 2147483647 w 680"/>
              <a:gd name="T11" fmla="*/ 2147483647 h 1249"/>
              <a:gd name="T12" fmla="*/ 2147483647 w 680"/>
              <a:gd name="T13" fmla="*/ 0 h 12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80"/>
              <a:gd name="T22" fmla="*/ 0 h 1249"/>
              <a:gd name="T23" fmla="*/ 680 w 680"/>
              <a:gd name="T24" fmla="*/ 1249 h 12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80" h="1249">
                <a:moveTo>
                  <a:pt x="0" y="1168"/>
                </a:moveTo>
                <a:cubicBezTo>
                  <a:pt x="34" y="1168"/>
                  <a:pt x="69" y="1168"/>
                  <a:pt x="112" y="1168"/>
                </a:cubicBezTo>
                <a:cubicBezTo>
                  <a:pt x="155" y="1168"/>
                  <a:pt x="213" y="1249"/>
                  <a:pt x="256" y="1168"/>
                </a:cubicBezTo>
                <a:cubicBezTo>
                  <a:pt x="299" y="1087"/>
                  <a:pt x="341" y="833"/>
                  <a:pt x="368" y="680"/>
                </a:cubicBezTo>
                <a:cubicBezTo>
                  <a:pt x="395" y="527"/>
                  <a:pt x="389" y="353"/>
                  <a:pt x="416" y="248"/>
                </a:cubicBezTo>
                <a:cubicBezTo>
                  <a:pt x="443" y="143"/>
                  <a:pt x="484" y="89"/>
                  <a:pt x="528" y="48"/>
                </a:cubicBezTo>
                <a:cubicBezTo>
                  <a:pt x="572" y="7"/>
                  <a:pt x="626" y="3"/>
                  <a:pt x="68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C74B40-80F8-2740-BCEE-067D8AAD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6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The process seems straightforward. Anything difficult? Is it just a matter of implementation? What are the issues?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D97D7-CD33-444D-B54B-7EB3A5D52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3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Crawling Issues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Load at the site</a:t>
            </a:r>
          </a:p>
          <a:p>
            <a:pPr lvl="1" eaLnBrk="1" hangingPunct="1"/>
            <a:r>
              <a:rPr lang="en-US" altLang="en-US"/>
              <a:t>Crawler should be unobtrusive to visited sites</a:t>
            </a:r>
          </a:p>
          <a:p>
            <a:pPr eaLnBrk="1" hangingPunct="1"/>
            <a:r>
              <a:rPr lang="en-US" altLang="en-US"/>
              <a:t>Load at the crawler</a:t>
            </a:r>
          </a:p>
          <a:p>
            <a:pPr lvl="1" eaLnBrk="1" hangingPunct="1"/>
            <a:r>
              <a:rPr lang="en-US" altLang="en-US"/>
              <a:t>Download billions of Web pages in short time</a:t>
            </a:r>
          </a:p>
          <a:p>
            <a:pPr eaLnBrk="1" hangingPunct="1"/>
            <a:r>
              <a:rPr lang="en-US" altLang="en-US"/>
              <a:t>Page selection</a:t>
            </a:r>
          </a:p>
          <a:p>
            <a:pPr lvl="1" eaLnBrk="1" hangingPunct="1"/>
            <a:r>
              <a:rPr lang="en-US" altLang="en-US"/>
              <a:t>Many pages, limited resources</a:t>
            </a:r>
          </a:p>
          <a:p>
            <a:pPr eaLnBrk="1" hangingPunct="1"/>
            <a:r>
              <a:rPr lang="en-US" altLang="en-US"/>
              <a:t>Page refresh</a:t>
            </a:r>
          </a:p>
          <a:p>
            <a:pPr lvl="1" eaLnBrk="1" hangingPunct="1"/>
            <a:r>
              <a:rPr lang="en-US" altLang="en-US"/>
              <a:t>Refresh pages incrementally not in batch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DCE3AF-2946-734D-A60C-C31C3FB3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21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Page Refresh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can we maintain “cached” pages “fresh”?</a:t>
            </a:r>
          </a:p>
          <a:p>
            <a:pPr lvl="1"/>
            <a:r>
              <a:rPr lang="en-US" altLang="en-US" dirty="0"/>
              <a:t>The technique can be useful for web search engines, data warehouse, etc.</a:t>
            </a:r>
          </a:p>
          <a:p>
            <a:pPr lvl="1" eaLnBrk="1" hangingPunct="1"/>
            <a:endParaRPr lang="en-US" altLang="en-US" dirty="0"/>
          </a:p>
        </p:txBody>
      </p:sp>
      <p:grpSp>
        <p:nvGrpSpPr>
          <p:cNvPr id="6150" name="Group 14"/>
          <p:cNvGrpSpPr>
            <a:grpSpLocks/>
          </p:cNvGrpSpPr>
          <p:nvPr/>
        </p:nvGrpSpPr>
        <p:grpSpPr bwMode="auto">
          <a:xfrm>
            <a:off x="2809102" y="3103605"/>
            <a:ext cx="1752600" cy="2209800"/>
            <a:chOff x="864" y="1872"/>
            <a:chExt cx="1104" cy="1584"/>
          </a:xfrm>
        </p:grpSpPr>
        <p:sp>
          <p:nvSpPr>
            <p:cNvPr id="6166" name="AutoShape 4"/>
            <p:cNvSpPr>
              <a:spLocks noChangeArrowheads="1"/>
            </p:cNvSpPr>
            <p:nvPr/>
          </p:nvSpPr>
          <p:spPr bwMode="auto">
            <a:xfrm>
              <a:off x="864" y="1872"/>
              <a:ext cx="1104" cy="1584"/>
            </a:xfrm>
            <a:prstGeom prst="can">
              <a:avLst>
                <a:gd name="adj" fmla="val 3587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7" name="Rectangle 5"/>
            <p:cNvSpPr>
              <a:spLocks noChangeArrowheads="1"/>
            </p:cNvSpPr>
            <p:nvPr/>
          </p:nvSpPr>
          <p:spPr bwMode="auto">
            <a:xfrm>
              <a:off x="1008" y="2400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8" name="Rectangle 6"/>
            <p:cNvSpPr>
              <a:spLocks noChangeArrowheads="1"/>
            </p:cNvSpPr>
            <p:nvPr/>
          </p:nvSpPr>
          <p:spPr bwMode="auto">
            <a:xfrm>
              <a:off x="1296" y="2400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9" name="Rectangle 7"/>
            <p:cNvSpPr>
              <a:spLocks noChangeArrowheads="1"/>
            </p:cNvSpPr>
            <p:nvPr/>
          </p:nvSpPr>
          <p:spPr bwMode="auto">
            <a:xfrm>
              <a:off x="1584" y="2400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70" name="Rectangle 8"/>
            <p:cNvSpPr>
              <a:spLocks noChangeArrowheads="1"/>
            </p:cNvSpPr>
            <p:nvPr/>
          </p:nvSpPr>
          <p:spPr bwMode="auto">
            <a:xfrm>
              <a:off x="1008" y="2784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71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72" name="Rectangle 10"/>
            <p:cNvSpPr>
              <a:spLocks noChangeArrowheads="1"/>
            </p:cNvSpPr>
            <p:nvPr/>
          </p:nvSpPr>
          <p:spPr bwMode="auto">
            <a:xfrm>
              <a:off x="1584" y="2784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73" name="Rectangle 11"/>
            <p:cNvSpPr>
              <a:spLocks noChangeArrowheads="1"/>
            </p:cNvSpPr>
            <p:nvPr/>
          </p:nvSpPr>
          <p:spPr bwMode="auto">
            <a:xfrm>
              <a:off x="1008" y="3072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74" name="Rectangle 12"/>
            <p:cNvSpPr>
              <a:spLocks noChangeArrowheads="1"/>
            </p:cNvSpPr>
            <p:nvPr/>
          </p:nvSpPr>
          <p:spPr bwMode="auto">
            <a:xfrm>
              <a:off x="1296" y="3072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75" name="Rectangle 13"/>
            <p:cNvSpPr>
              <a:spLocks noChangeArrowheads="1"/>
            </p:cNvSpPr>
            <p:nvPr/>
          </p:nvSpPr>
          <p:spPr bwMode="auto">
            <a:xfrm>
              <a:off x="1584" y="3072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6151" name="Group 15"/>
          <p:cNvGrpSpPr>
            <a:grpSpLocks/>
          </p:cNvGrpSpPr>
          <p:nvPr/>
        </p:nvGrpSpPr>
        <p:grpSpPr bwMode="auto">
          <a:xfrm>
            <a:off x="7000102" y="3103605"/>
            <a:ext cx="1752600" cy="2286000"/>
            <a:chOff x="864" y="1872"/>
            <a:chExt cx="1104" cy="1584"/>
          </a:xfrm>
        </p:grpSpPr>
        <p:sp>
          <p:nvSpPr>
            <p:cNvPr id="6156" name="AutoShape 16"/>
            <p:cNvSpPr>
              <a:spLocks noChangeArrowheads="1"/>
            </p:cNvSpPr>
            <p:nvPr/>
          </p:nvSpPr>
          <p:spPr bwMode="auto">
            <a:xfrm>
              <a:off x="864" y="1872"/>
              <a:ext cx="1104" cy="1584"/>
            </a:xfrm>
            <a:prstGeom prst="can">
              <a:avLst>
                <a:gd name="adj" fmla="val 3587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7" name="Rectangle 17"/>
            <p:cNvSpPr>
              <a:spLocks noChangeArrowheads="1"/>
            </p:cNvSpPr>
            <p:nvPr/>
          </p:nvSpPr>
          <p:spPr bwMode="auto">
            <a:xfrm>
              <a:off x="1008" y="2400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8" name="Rectangle 18"/>
            <p:cNvSpPr>
              <a:spLocks noChangeArrowheads="1"/>
            </p:cNvSpPr>
            <p:nvPr/>
          </p:nvSpPr>
          <p:spPr bwMode="auto">
            <a:xfrm>
              <a:off x="1296" y="2400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59" name="Rectangle 19"/>
            <p:cNvSpPr>
              <a:spLocks noChangeArrowheads="1"/>
            </p:cNvSpPr>
            <p:nvPr/>
          </p:nvSpPr>
          <p:spPr bwMode="auto">
            <a:xfrm>
              <a:off x="1584" y="2400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0" name="Rectangle 20"/>
            <p:cNvSpPr>
              <a:spLocks noChangeArrowheads="1"/>
            </p:cNvSpPr>
            <p:nvPr/>
          </p:nvSpPr>
          <p:spPr bwMode="auto">
            <a:xfrm>
              <a:off x="1008" y="2784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1" name="Rectangle 21"/>
            <p:cNvSpPr>
              <a:spLocks noChangeArrowheads="1"/>
            </p:cNvSpPr>
            <p:nvPr/>
          </p:nvSpPr>
          <p:spPr bwMode="auto">
            <a:xfrm>
              <a:off x="1296" y="2784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2" name="Rectangle 22"/>
            <p:cNvSpPr>
              <a:spLocks noChangeArrowheads="1"/>
            </p:cNvSpPr>
            <p:nvPr/>
          </p:nvSpPr>
          <p:spPr bwMode="auto">
            <a:xfrm>
              <a:off x="1584" y="2784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3" name="Rectangle 23"/>
            <p:cNvSpPr>
              <a:spLocks noChangeArrowheads="1"/>
            </p:cNvSpPr>
            <p:nvPr/>
          </p:nvSpPr>
          <p:spPr bwMode="auto">
            <a:xfrm>
              <a:off x="1008" y="3072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4" name="Rectangle 24"/>
            <p:cNvSpPr>
              <a:spLocks noChangeArrowheads="1"/>
            </p:cNvSpPr>
            <p:nvPr/>
          </p:nvSpPr>
          <p:spPr bwMode="auto">
            <a:xfrm>
              <a:off x="1296" y="3072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6165" name="Rectangle 25"/>
            <p:cNvSpPr>
              <a:spLocks noChangeArrowheads="1"/>
            </p:cNvSpPr>
            <p:nvPr/>
          </p:nvSpPr>
          <p:spPr bwMode="auto">
            <a:xfrm>
              <a:off x="1584" y="3072"/>
              <a:ext cx="19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charset="2"/>
                <a:buChar char="l"/>
                <a:defRPr sz="3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charset="2"/>
                <a:buChar char="l"/>
                <a:defRPr sz="2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sz="2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charset="2"/>
                <a:buChar char="§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2" name="Text Box 26"/>
          <p:cNvSpPr txBox="1">
            <a:spLocks noChangeArrowheads="1"/>
          </p:cNvSpPr>
          <p:nvPr/>
        </p:nvSpPr>
        <p:spPr bwMode="auto">
          <a:xfrm>
            <a:off x="7381103" y="5465806"/>
            <a:ext cx="9044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Copy</a:t>
            </a:r>
          </a:p>
        </p:txBody>
      </p: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3113903" y="5389606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Source</a:t>
            </a:r>
          </a:p>
        </p:txBody>
      </p:sp>
      <p:sp>
        <p:nvSpPr>
          <p:cNvPr id="6154" name="Line 30"/>
          <p:cNvSpPr>
            <a:spLocks noChangeShapeType="1"/>
          </p:cNvSpPr>
          <p:nvPr/>
        </p:nvSpPr>
        <p:spPr bwMode="auto">
          <a:xfrm>
            <a:off x="4866502" y="4246605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31"/>
          <p:cNvSpPr txBox="1">
            <a:spLocks noChangeArrowheads="1"/>
          </p:cNvSpPr>
          <p:nvPr/>
        </p:nvSpPr>
        <p:spPr bwMode="auto">
          <a:xfrm>
            <a:off x="5171303" y="3713206"/>
            <a:ext cx="1263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Refresh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9EC026-CA1D-C24C-B76B-45AF69CA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46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Caching Problems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Disk buffers</a:t>
            </a:r>
          </a:p>
          <a:p>
            <a:pPr lvl="1" eaLnBrk="1" hangingPunct="1"/>
            <a:r>
              <a:rPr lang="en-US" altLang="en-US"/>
              <a:t>Disk page, memory page buffer</a:t>
            </a:r>
          </a:p>
          <a:p>
            <a:pPr eaLnBrk="1" hangingPunct="1"/>
            <a:r>
              <a:rPr lang="en-US" altLang="en-US"/>
              <a:t>Memory hierarchy</a:t>
            </a:r>
          </a:p>
          <a:p>
            <a:pPr lvl="1" eaLnBrk="1" hangingPunct="1"/>
            <a:r>
              <a:rPr lang="en-US" altLang="en-US"/>
              <a:t>1st level cache,  2nd level cache, …</a:t>
            </a:r>
          </a:p>
          <a:p>
            <a:pPr eaLnBrk="1" hangingPunct="1"/>
            <a:r>
              <a:rPr lang="en-US" altLang="en-US"/>
              <a:t>Is Web caching any different?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F0CB6D-770F-BC45-AF0B-60577FB5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6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Difference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Origination of changes</a:t>
            </a:r>
          </a:p>
          <a:p>
            <a:pPr lvl="1" eaLnBrk="1" hangingPunct="1"/>
            <a:r>
              <a:rPr lang="en-US" altLang="en-US" sz="2200"/>
              <a:t>Cache to source </a:t>
            </a:r>
          </a:p>
          <a:p>
            <a:pPr lvl="1" eaLnBrk="1" hangingPunct="1"/>
            <a:r>
              <a:rPr lang="en-US" altLang="en-US" sz="2200"/>
              <a:t>Source to cache</a:t>
            </a:r>
          </a:p>
          <a:p>
            <a:pPr eaLnBrk="1" hangingPunct="1"/>
            <a:r>
              <a:rPr lang="en-US" altLang="en-US" sz="2600"/>
              <a:t>Freshness requirement</a:t>
            </a:r>
          </a:p>
          <a:p>
            <a:pPr lvl="1" eaLnBrk="1" hangingPunct="1"/>
            <a:r>
              <a:rPr lang="en-US" altLang="en-US" sz="2200"/>
              <a:t>Perfect caching</a:t>
            </a:r>
          </a:p>
          <a:p>
            <a:pPr lvl="1" eaLnBrk="1" hangingPunct="1"/>
            <a:r>
              <a:rPr lang="en-US" altLang="en-US" sz="2200"/>
              <a:t>Stale caching</a:t>
            </a:r>
          </a:p>
          <a:p>
            <a:pPr eaLnBrk="1" hangingPunct="1"/>
            <a:r>
              <a:rPr lang="en-US" altLang="en-US" sz="2600"/>
              <a:t>Role of a cache</a:t>
            </a:r>
          </a:p>
          <a:p>
            <a:pPr lvl="1" eaLnBrk="1" hangingPunct="1"/>
            <a:r>
              <a:rPr lang="en-US" altLang="en-US" sz="2200"/>
              <a:t>Transient space: cache replacement policy</a:t>
            </a:r>
          </a:p>
          <a:p>
            <a:pPr lvl="1" eaLnBrk="1" hangingPunct="1"/>
            <a:r>
              <a:rPr lang="en-US" altLang="en-US" sz="2200"/>
              <a:t>Main data source for application</a:t>
            </a:r>
          </a:p>
          <a:p>
            <a:pPr eaLnBrk="1" hangingPunct="1"/>
            <a:r>
              <a:rPr lang="en-US" altLang="en-US" sz="2600"/>
              <a:t>Refresh delay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F209B4-A504-584E-95FF-891B07826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7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Difference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Limited refresh resources</a:t>
            </a:r>
          </a:p>
          <a:p>
            <a:pPr lvl="1" eaLnBrk="1" hangingPunct="1"/>
            <a:r>
              <a:rPr lang="en-US" altLang="en-US"/>
              <a:t>Many independent sources</a:t>
            </a:r>
          </a:p>
          <a:p>
            <a:pPr lvl="1" eaLnBrk="1" hangingPunct="1"/>
            <a:r>
              <a:rPr lang="en-US" altLang="en-US"/>
              <a:t>Network bandwidth</a:t>
            </a:r>
          </a:p>
          <a:p>
            <a:pPr lvl="1" eaLnBrk="1" hangingPunct="1"/>
            <a:r>
              <a:rPr lang="en-US" altLang="en-US"/>
              <a:t>Computational resources</a:t>
            </a:r>
          </a:p>
          <a:p>
            <a:pPr lvl="1"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Mainly pull model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8DFF480-2996-F74D-AD06-606CD9E7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1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Ideas?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Q: How can we maintain pages “fresh”? What ideas can we explore to “refresh” pages well?</a:t>
            </a:r>
          </a:p>
          <a:p>
            <a:pPr eaLnBrk="1" hangingPunct="1"/>
            <a:r>
              <a:rPr lang="en-US" altLang="en-US" dirty="0"/>
              <a:t>Topic of our next discussion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DA9C18-FDFD-7243-A75F-33D87EEB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82530-124F-9B4A-9C6F-AA425787748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248</Words>
  <Application>Microsoft Macintosh PowerPoint</Application>
  <PresentationFormat>Widescreen</PresentationFormat>
  <Paragraphs>70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CS246: Web Crawling</vt:lpstr>
      <vt:lpstr>What is a Crawler?</vt:lpstr>
      <vt:lpstr>Challenges</vt:lpstr>
      <vt:lpstr>Crawling Issues</vt:lpstr>
      <vt:lpstr>Page Refresh</vt:lpstr>
      <vt:lpstr>Other Caching Problems</vt:lpstr>
      <vt:lpstr>Main Difference</vt:lpstr>
      <vt:lpstr>Main Difference</vt:lpstr>
      <vt:lpstr>Ideas?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CS246: Web Crawling</dc:title>
  <dc:creator>Junghoo Cho</dc:creator>
  <cp:lastModifiedBy>Junghoo Cho</cp:lastModifiedBy>
  <cp:revision>74</cp:revision>
  <dcterms:created xsi:type="dcterms:W3CDTF">2017-11-28T21:06:19Z</dcterms:created>
  <dcterms:modified xsi:type="dcterms:W3CDTF">2020-12-07T18:54:01Z</dcterms:modified>
</cp:coreProperties>
</file>